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92" r:id="rId31"/>
    <p:sldId id="494" r:id="rId32"/>
    <p:sldId id="493" r:id="rId33"/>
    <p:sldId id="495" r:id="rId34"/>
    <p:sldId id="497" r:id="rId35"/>
    <p:sldId id="500" r:id="rId36"/>
    <p:sldId id="499" r:id="rId37"/>
    <p:sldId id="501" r:id="rId38"/>
    <p:sldId id="504" r:id="rId39"/>
    <p:sldId id="457" r:id="rId40"/>
    <p:sldId id="515" r:id="rId41"/>
    <p:sldId id="512" r:id="rId42"/>
    <p:sldId id="513" r:id="rId43"/>
    <p:sldId id="516" r:id="rId44"/>
    <p:sldId id="509" r:id="rId45"/>
    <p:sldId id="440" r:id="rId46"/>
    <p:sldId id="317" r:id="rId47"/>
    <p:sldId id="332" r:id="rId48"/>
    <p:sldId id="488" r:id="rId49"/>
    <p:sldId id="496" r:id="rId5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82324" autoAdjust="0"/>
  </p:normalViewPr>
  <p:slideViewPr>
    <p:cSldViewPr snapToGrid="0">
      <p:cViewPr varScale="1">
        <p:scale>
          <a:sx n="91" d="100"/>
          <a:sy n="91" d="100"/>
        </p:scale>
        <p:origin x="166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2/09/2023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2/09/2023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2/09/2023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2/09/2023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2/09/2023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olab.research.google.com/github/zz4fap/t319_aprendizado_de_maquina/blob/main/notebooks/regression/error_surface_example2.ipynb"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60.png"/><Relationship Id="rId4" Type="http://schemas.openxmlformats.org/officeDocument/2006/relationships/image" Target="../media/image550.png"/></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49.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dirty="0"/>
              <a:t>Como encontramos os pesos que minimizam a função de erro?</a:t>
            </a:r>
          </a:p>
          <a:p>
            <a:pPr algn="ctr"/>
            <a:endParaRPr lang="pt-BR" sz="4800"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dirty="0"/>
              <a:t>Então, como sabemos se o ponto encontrado é um mínimo ou um máximo da função?</a:t>
            </a:r>
          </a:p>
          <a:p>
            <a:pPr algn="ctr"/>
            <a:endParaRPr lang="pt-BR" sz="4800"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a:t>
                </a:r>
              </a:p>
            </p:txBody>
          </p:sp>
        </mc:Choice>
        <mc:Fallback>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1937"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da </a:t>
            </a:r>
            <a:r>
              <a:rPr lang="pt-BR" sz="1400" b="1" i="1" dirty="0"/>
              <a:t>função objetivo</a:t>
            </a:r>
            <a:r>
              <a:rPr lang="pt-BR" sz="1400" dirty="0"/>
              <a:t> com sua </a:t>
            </a:r>
            <a:r>
              <a:rPr lang="pt-BR" sz="1400" b="1" dirty="0"/>
              <a:t>versão ruidosa</a:t>
            </a:r>
            <a:r>
              <a:rPr lang="pt-BR" sz="1400" dirty="0"/>
              <a:t>.</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a:solidFill>
                              <a:srgbClr val="00B0F0"/>
                            </a:solidFill>
                          </a:rPr>
                        </m:ctrlPr>
                      </m:sSubPr>
                      <m:e>
                        <m:acc>
                          <m:accPr>
                            <m:chr m:val="̂"/>
                            <m:ctrlPr>
                              <a:rPr lang="pt-BR" b="1">
                                <a:solidFill>
                                  <a:srgbClr val="00B0F0"/>
                                </a:solidFill>
                              </a:rPr>
                            </m:ctrlPr>
                          </m:accPr>
                          <m:e>
                            <m:r>
                              <a:rPr lang="pt-BR" b="1">
                                <a:solidFill>
                                  <a:srgbClr val="00B0F0"/>
                                </a:solidFill>
                              </a:rPr>
                              <m:t>𝑎</m:t>
                            </m:r>
                          </m:e>
                        </m:acc>
                      </m:e>
                      <m:sub>
                        <m:r>
                          <a:rPr lang="pt-BR" b="1">
                            <a:solidFill>
                              <a:srgbClr val="00B0F0"/>
                            </a:solidFill>
                          </a:rPr>
                          <m:t>1</m:t>
                        </m:r>
                      </m:sub>
                    </m:sSub>
                  </m:oMath>
                </a14:m>
                <a:r>
                  <a:rPr lang="pt-BR" b="1" dirty="0">
                    <a:solidFill>
                      <a:srgbClr val="00B0F0"/>
                    </a:solidFill>
                  </a:rPr>
                  <a:t> e </a:t>
                </a:r>
                <a14:m>
                  <m:oMath xmlns:m="http://schemas.openxmlformats.org/officeDocument/2006/math">
                    <m:sSub>
                      <m:sSubPr>
                        <m:ctrlPr>
                          <a:rPr lang="pt-BR" b="1">
                            <a:solidFill>
                              <a:srgbClr val="00B0F0"/>
                            </a:solidFill>
                          </a:rPr>
                        </m:ctrlPr>
                      </m:sSubPr>
                      <m:e>
                        <m:acc>
                          <m:accPr>
                            <m:chr m:val="̂"/>
                            <m:ctrlPr>
                              <a:rPr lang="pt-BR" b="1">
                                <a:solidFill>
                                  <a:srgbClr val="00B0F0"/>
                                </a:solidFill>
                              </a:rPr>
                            </m:ctrlPr>
                          </m:accPr>
                          <m:e>
                            <m:r>
                              <a:rPr lang="pt-BR" b="1">
                                <a:solidFill>
                                  <a:srgbClr val="00B0F0"/>
                                </a:solidFill>
                              </a:rPr>
                              <m:t>𝑎</m:t>
                            </m:r>
                          </m:e>
                        </m:acc>
                      </m:e>
                      <m:sub>
                        <m:r>
                          <a:rPr lang="pt-BR" b="1">
                            <a:solidFill>
                              <a:srgbClr val="00B0F0"/>
                            </a:solidFill>
                          </a:rPr>
                          <m:t>2</m:t>
                        </m:r>
                      </m:sub>
                    </m:sSub>
                  </m:oMath>
                </a14:m>
                <a:r>
                  <a:rPr lang="pt-BR" b="1" dirty="0">
                    <a:solidFill>
                      <a:srgbClr val="00B0F0"/>
                    </a:solidFill>
                  </a:rPr>
                  <a:t>?</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a:blip r:embed="rId4"/>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a:t>OBS</a:t>
            </a:r>
            <a:r>
              <a:rPr lang="pt-BR" sz="1400" dirty="0"/>
              <a:t>.: Se tivéssemos mais de dois atributos, já não seria possível plotar uma figura.</a:t>
            </a:r>
          </a:p>
        </p:txBody>
      </p:sp>
      <p:pic>
        <p:nvPicPr>
          <p:cNvPr id="9" name="Imagem 8"/>
          <p:cNvPicPr>
            <a:picLocks noChangeAspect="1"/>
          </p:cNvPicPr>
          <p:nvPr/>
        </p:nvPicPr>
        <p:blipFill rotWithShape="1">
          <a:blip r:embed="rId5">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6"/>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dirty="0"/>
              <a:t>Porém, nem tudo são flores com a equação normal...</a:t>
            </a:r>
            <a:endParaRPr lang="pt-BR" sz="4800" dirty="0"/>
          </a:p>
        </p:txBody>
      </p:sp>
    </p:spTree>
    <p:extLst>
      <p:ext uri="{BB962C8B-B14F-4D97-AF65-F5344CB8AC3E}">
        <p14:creationId xmlns:p14="http://schemas.microsoft.com/office/powerpoint/2010/main" val="2278999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a entrada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de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de imagens onde cada imagem é representada por um vetor de 1000 atributos.</a:t>
                </a:r>
                <a:endParaRPr lang="pt-BR" dirty="0"/>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14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muito menos flexível!</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4810130" y="1825624"/>
            <a:ext cx="7216769" cy="5032375"/>
          </a:xfrm>
        </p:spPr>
        <p:txBody>
          <a:bodyPr>
            <a:normAutofit fontScale="92500"/>
          </a:bodyPr>
          <a:lstStyle/>
          <a:p>
            <a:r>
              <a:rPr lang="pt-BR" dirty="0"/>
              <a:t>Podemos usar </a:t>
            </a:r>
            <a:r>
              <a:rPr lang="pt-BR" b="1" i="1" dirty="0">
                <a:solidFill>
                  <a:srgbClr val="7030A0"/>
                </a:solidFill>
              </a:rPr>
              <a:t>abordagens iterativas de otimização</a:t>
            </a:r>
            <a:r>
              <a:rPr lang="pt-BR" dirty="0"/>
              <a:t>.</a:t>
            </a:r>
          </a:p>
          <a:p>
            <a:r>
              <a:rPr lang="pt-BR" dirty="0"/>
              <a:t>São métodos que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espaço de soluções.</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a:p>
            <a:r>
              <a:rPr lang="pt-BR" dirty="0"/>
              <a:t>A cada iteração,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a:t>
            </a:r>
            <a:r>
              <a:rPr lang="pt-BR" dirty="0"/>
              <a:t>.</a:t>
            </a:r>
          </a:p>
          <a:p>
            <a:pPr lvl="1">
              <a:buFont typeface="Wingdings" panose="05000000000000000000" pitchFamily="2" charset="2"/>
              <a:buChar char="§"/>
            </a:pPr>
            <a:r>
              <a:rPr lang="pt-BR" dirty="0"/>
              <a:t>O algoritmo busca iterativamente, a partir de um ponto inicial, o </a:t>
            </a:r>
            <a:r>
              <a:rPr lang="pt-BR" b="1" i="1" dirty="0">
                <a:solidFill>
                  <a:srgbClr val="00B050"/>
                </a:solidFill>
              </a:rPr>
              <a:t>ponto mais baixo da superfície de erro</a:t>
            </a:r>
            <a:r>
              <a:rPr lang="pt-BR" dirty="0"/>
              <a:t>.</a:t>
            </a:r>
          </a:p>
        </p:txBody>
      </p:sp>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97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18498</TotalTime>
  <Words>8430</Words>
  <Application>Microsoft Office PowerPoint</Application>
  <PresentationFormat>Widescreen</PresentationFormat>
  <Paragraphs>562</Paragraphs>
  <Slides>49</Slides>
  <Notes>29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49</vt:i4>
      </vt:variant>
    </vt:vector>
  </HeadingPairs>
  <TitlesOfParts>
    <vt:vector size="55"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Desvantagens da forma fechada (eq. normal)</vt:lpstr>
      <vt:lpstr>Desvantagens da forma fechada (eq. normal)</vt:lpstr>
      <vt:lpstr>Apresentação do PowerPoint</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2400</cp:revision>
  <dcterms:created xsi:type="dcterms:W3CDTF">2020-02-17T11:18:32Z</dcterms:created>
  <dcterms:modified xsi:type="dcterms:W3CDTF">2023-09-02T11:14:05Z</dcterms:modified>
</cp:coreProperties>
</file>